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Black" panose="02000000000000000000" pitchFamily="2" charset="0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  <p:embeddedFont>
      <p:font typeface="Roboto Light" panose="02000000000000000000" pitchFamily="2" charset="0"/>
      <p:regular r:id="rId70"/>
      <p:bold r:id="rId71"/>
      <p:italic r:id="rId72"/>
      <p:boldItalic r:id="rId73"/>
    </p:embeddedFont>
    <p:embeddedFont>
      <p:font typeface="Roboto Medium" panose="02000000000000000000" pitchFamily="2" charset="0"/>
      <p:regular r:id="rId74"/>
      <p:bold r:id="rId75"/>
      <p:italic r:id="rId76"/>
      <p:boldItalic r:id="rId77"/>
    </p:embeddedFont>
    <p:embeddedFont>
      <p:font typeface="Roboto Thin" panose="02000000000000000000" pitchFamily="2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9" roundtripDataSignature="AMtx7mid4taMjKvF4GP4qKqcxHbhHXCo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2658"/>
    <p:restoredTop sz="94674"/>
  </p:normalViewPr>
  <p:slideViewPr>
    <p:cSldViewPr snapToGrid="0">
      <p:cViewPr varScale="1">
        <p:scale>
          <a:sx n="103" d="100"/>
          <a:sy n="103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19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2.fntdata"/><Relationship Id="rId6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esfromnature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Ahora los dejo con Anabela Plos del Nodo GBIF Argentina…</a:t>
            </a:r>
            <a:endParaRPr/>
          </a:p>
        </p:txBody>
      </p:sp>
      <p:sp>
        <p:nvSpPr>
          <p:cNvPr id="203" name="Google Shape;20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flujo es un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no son pasos aislados.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Planeamiento</a:t>
            </a: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de cada paso debe ser acorde al flujo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general</a:t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flujo es un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no son pasos aislados.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Planeamiento</a:t>
            </a: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de cada paso debe ser acorde al flujo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general</a:t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flujo es un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no son pasos aislados.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Planeamiento</a:t>
            </a: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de cada paso debe ser acorde al flujo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general</a:t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flujo tiene </a:t>
            </a:r>
            <a:r>
              <a:rPr lang="en-US" sz="12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RETROALIMENTACIÓN. </a:t>
            </a:r>
            <a:r>
              <a:rPr lang="en-US" sz="105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Incrementa el valor y el impacto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flujo tiene </a:t>
            </a:r>
            <a:r>
              <a:rPr lang="en-US" sz="12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RETROALIMENTACIÓN. </a:t>
            </a:r>
            <a:r>
              <a:rPr lang="en-US" sz="105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Incrementa el valor y el impacto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0" name="Google Shape;48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0" name="Google Shape;49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0" name="Google Shape;50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0" name="Google Shape;510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20" name="Google Shape;52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30" name="Google Shape;53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40" name="Google Shape;54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-US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-US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-US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-US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-US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50" name="Google Shape;55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63" name="Google Shape;563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73" name="Google Shape;573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93" name="Google Shape;593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4" name="Google Shape;624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36" name="Google Shape;63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56" name="Google Shape;656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5" name="Google Shape;675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latin typeface="Roboto Light"/>
                <a:ea typeface="Roboto Light"/>
                <a:cs typeface="Roboto Light"/>
                <a:sym typeface="Roboto Light"/>
              </a:rPr>
              <a:t>Mantenga su </a:t>
            </a:r>
            <a:r>
              <a:rPr lang="en-US" sz="1200">
                <a:latin typeface="Roboto Medium"/>
                <a:ea typeface="Roboto Medium"/>
                <a:cs typeface="Roboto Medium"/>
                <a:sym typeface="Roboto Medium"/>
              </a:rPr>
              <a:t>micrófono en silencio</a:t>
            </a:r>
            <a:r>
              <a:rPr lang="en-US" sz="12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Nuestro equipo de apoyo lo habilitará y le indicará cuándo activarlo para que intervenga.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usar el chat, sea cortés, amable e inclusivo; este canal estará habilitado para conversar con los demás asistentes. 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uso inapropiado de los canales de interacción: chat, Q&amp;A, o micrófono, se sancionará con la expulsión de la sala virtual.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 asegúrense que su nombre de usuario en la plataforma aparezca adecuadamente.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8" name="Google Shape;68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2" name="Google Shape;70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0" name="Google Shape;740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0" name="Google Shape;750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64" name="Google Shape;764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76" name="Google Shape;776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rial"/>
              <a:buNone/>
            </a:pPr>
            <a:r>
              <a:rPr lang="en-US" sz="1200" b="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https://www.notesfromnature.org/</a:t>
            </a: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rial"/>
              <a:buNone/>
            </a:pPr>
            <a:r>
              <a:rPr lang="en-US" sz="1200" b="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http://lesherbonautes.mnhn.fr/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2" name="Google Shape;792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rial"/>
              <a:buNone/>
            </a:pPr>
            <a:r>
              <a:rPr lang="en-US" sz="1200" b="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https://www.zooniverse.org/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05" name="Google Shape;805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20" name="Google Shape;82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Empecemos…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es el proyecto que nos permite estar hoy ofreciendo este taller y nos motivan muchas cosas: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un lado, casi todos los registros biológicos compartidos a través de GBIF pueden ser refinados o mejorados. Por el otro, en Latinoamérica, los especialistas en datos y los tomadores de decisiones, señalan constantemente la calidad de los datos como una prioridad para garantizar su inclusión en las estrategias y políticas nacionales de conservación.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proyecto, busca abordar esta necesidad mediante la documentación de buenas prácticas para mejorar su calidad en las etapas típicas de un flujo de trabajo con datos sobre biodiversidad.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bien el proyecto se centra en ofrecer un conjunto de buenas prácticas adaptadas a las necesidades de Latinoamérica, reuniremos materiales existentes de toda la comunidad global.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-US" sz="1200">
                <a:latin typeface="Roboto Light"/>
                <a:ea typeface="Roboto Light"/>
                <a:cs typeface="Roboto Light"/>
                <a:sym typeface="Roboto Light"/>
              </a:rPr>
              <a:t>https://www.gbif.org/es/project/5JJH6ZKCjztKrqT50OAadQ/mejorando-la-calidad-de-datos-sobre-biodiversidad-en-latinoamerica-documentacion-de-buenas-practicas-para-los-flujos-de-trabajo-y-ciclos-de-vida-de-los-datos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-US"/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33" name="Google Shape;83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43" name="Google Shape;843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6" name="Google Shape;856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57" name="Google Shape;857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taller contiene una serie de capítulos en línea que contempla seminarios enfocados en las buenas prácticas para mejorar la calidad de datos, y espacios para responder las inquietudes para su aplicación en casos reales en un espacio que hemos denominado el Consultorio de Calidad de Datos.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desarrollo de los contenidos </a:t>
            </a:r>
            <a:r>
              <a:rPr lang="en-US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realizará 100% en la modalidad e-learning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Consultorio de Calidad de Datos ustedes tendrán una oportunidad única de compartir sus inquietudes adicionales sobre la implementación de estas buenas prácticas en su trabajo y exponer sus casos reales para recibir orientación y recomendaciones de los facilitadores.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 que los invito a que durante esta semana, nos dejen sus preguntas a través de este formulario para esa sección que desarrollaremos el martes de la próxima semana.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hacer múltiples envíos si así lo desean.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156" name="Google Shape;15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Respecto al certificado de participación, los asistentes han participado del 100% de los seminarios y consultorio de calidad de datos.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Tengan en cuenta que no se proporcionan certificados para una participación parcial o que no se realice bajo la metodología establecida para cada sesión.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Estos son nuestros facilitadores que vienen desarrollando esta temática en cada uno de sus nodos y que de manera frecuente están compartiendo su conocimiento y experiencias en diferentes espacio de formación e la red.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6" name="Google Shape;17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0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0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0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0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0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6.png"/><Relationship Id="rId9" Type="http://schemas.openxmlformats.org/officeDocument/2006/relationships/image" Target="../media/image52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gif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4.0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gbif.org/es/occurrence/282615116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jp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3.jp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2987040" y="4563291"/>
            <a:ext cx="579990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EB6B42"/>
                </a:solidFill>
                <a:latin typeface="Roboto Medium"/>
                <a:ea typeface="Roboto Medium"/>
                <a:cs typeface="Roboto Medium"/>
                <a:sym typeface="Roboto Medium"/>
              </a:rPr>
              <a:t>¡Bienvenidxs!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Iniciaremos en breves minutos…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4D9E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pic>
        <p:nvPicPr>
          <p:cNvPr id="211" name="Google Shape;2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2"/>
          <p:cNvSpPr txBox="1"/>
          <p:nvPr/>
        </p:nvSpPr>
        <p:spPr>
          <a:xfrm>
            <a:off x="0" y="5362984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Consulta…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13" name="Google Shape;213;p12"/>
          <p:cNvSpPr txBox="1"/>
          <p:nvPr/>
        </p:nvSpPr>
        <p:spPr>
          <a:xfrm>
            <a:off x="5702970" y="1210997"/>
            <a:ext cx="448376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Documentación</a:t>
            </a:r>
            <a:endParaRPr/>
          </a:p>
        </p:txBody>
      </p:sp>
      <p:grpSp>
        <p:nvGrpSpPr>
          <p:cNvPr id="214" name="Google Shape;214;p12"/>
          <p:cNvGrpSpPr/>
          <p:nvPr/>
        </p:nvGrpSpPr>
        <p:grpSpPr>
          <a:xfrm>
            <a:off x="6477271" y="2434075"/>
            <a:ext cx="2983247" cy="3212928"/>
            <a:chOff x="5949125" y="893419"/>
            <a:chExt cx="2889000" cy="2868300"/>
          </a:xfrm>
        </p:grpSpPr>
        <p:sp>
          <p:nvSpPr>
            <p:cNvPr id="215" name="Google Shape;215;p12"/>
            <p:cNvSpPr/>
            <p:nvPr/>
          </p:nvSpPr>
          <p:spPr>
            <a:xfrm>
              <a:off x="5949125" y="893419"/>
              <a:ext cx="2889000" cy="2868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" name="Google Shape;216;p12"/>
            <p:cNvPicPr preferRelativeResize="0"/>
            <p:nvPr/>
          </p:nvPicPr>
          <p:blipFill rotWithShape="1">
            <a:blip r:embed="rId4">
              <a:alphaModFix/>
            </a:blip>
            <a:srcRect l="24720" t="13643" r="49825" b="5572"/>
            <a:stretch/>
          </p:blipFill>
          <p:spPr>
            <a:xfrm>
              <a:off x="5949250" y="893425"/>
              <a:ext cx="1611076" cy="2855974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pic>
          <p:nvPicPr>
            <p:cNvPr id="217" name="Google Shape;217;p12"/>
            <p:cNvPicPr preferRelativeResize="0"/>
            <p:nvPr/>
          </p:nvPicPr>
          <p:blipFill rotWithShape="1">
            <a:blip r:embed="rId4">
              <a:alphaModFix/>
            </a:blip>
            <a:srcRect l="52268" t="13643" r="28345" b="5572"/>
            <a:stretch/>
          </p:blipFill>
          <p:spPr>
            <a:xfrm>
              <a:off x="7523144" y="893425"/>
              <a:ext cx="1226924" cy="2855974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>
            <a:spLocks noGrp="1"/>
          </p:cNvSpPr>
          <p:nvPr>
            <p:ph type="ctrTitle"/>
          </p:nvPr>
        </p:nvSpPr>
        <p:spPr>
          <a:xfrm>
            <a:off x="961857" y="2284628"/>
            <a:ext cx="11372439" cy="152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Thin"/>
              <a:buNone/>
            </a:pPr>
            <a:r>
              <a:rPr lang="en-US" sz="4800">
                <a:latin typeface="Roboto Thin"/>
                <a:ea typeface="Roboto Thin"/>
                <a:cs typeface="Roboto Thin"/>
                <a:sym typeface="Roboto Thin"/>
              </a:rPr>
              <a:t>BUENAS PRÁCTICAS PARA LA TOMA DE DATOS</a:t>
            </a: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1"/>
          </p:nvPr>
        </p:nvSpPr>
        <p:spPr>
          <a:xfrm>
            <a:off x="3723486" y="3863620"/>
            <a:ext cx="5543923" cy="42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None/>
            </a:pPr>
            <a:r>
              <a:rPr lang="en-US" b="1">
                <a:solidFill>
                  <a:srgbClr val="333333"/>
                </a:solidFill>
                <a:latin typeface="Roboto Black"/>
                <a:ea typeface="Roboto Black"/>
                <a:cs typeface="Roboto Black"/>
                <a:sym typeface="Roboto Black"/>
              </a:rPr>
              <a:t>PLANIFICACIÓN</a:t>
            </a:r>
            <a:endParaRPr/>
          </a:p>
        </p:txBody>
      </p:sp>
      <p:sp>
        <p:nvSpPr>
          <p:cNvPr id="225" name="Google Shape;225;p13"/>
          <p:cNvSpPr txBox="1"/>
          <p:nvPr/>
        </p:nvSpPr>
        <p:spPr>
          <a:xfrm>
            <a:off x="4934435" y="4428029"/>
            <a:ext cx="31220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Anabela Plos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26" name="Google Shape;22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6666" y="4806405"/>
            <a:ext cx="233926" cy="233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3"/>
          <p:cNvSpPr txBox="1"/>
          <p:nvPr/>
        </p:nvSpPr>
        <p:spPr>
          <a:xfrm>
            <a:off x="5838973" y="4784869"/>
            <a:ext cx="16182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0000-0003-3877-7408</a:t>
            </a:r>
            <a:endParaRPr/>
          </a:p>
        </p:txBody>
      </p:sp>
      <p:sp>
        <p:nvSpPr>
          <p:cNvPr id="228" name="Google Shape;228;p13"/>
          <p:cNvSpPr txBox="1"/>
          <p:nvPr/>
        </p:nvSpPr>
        <p:spPr>
          <a:xfrm>
            <a:off x="6648077" y="5664930"/>
            <a:ext cx="55439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Adaptada de: </a:t>
            </a:r>
            <a:r>
              <a:rPr lang="en-US" sz="12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Zermoglio, 2018. Workshop Calidad de Datos. MACN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Cadena de la información</a:t>
            </a:r>
            <a:endParaRPr/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5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" name="Google Shape;238;p15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9" name="Google Shape;239;p15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1" name="Google Shape;241;p15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15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/>
          </a:p>
        </p:txBody>
      </p:sp>
      <p:pic>
        <p:nvPicPr>
          <p:cNvPr id="253" name="Google Shape;25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6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259" name="Google Shape;259;p16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60" name="Google Shape;260;p16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6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6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6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16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267" name="Google Shape;267;p16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1716927" y="4452410"/>
            <a:ext cx="1242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7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7" name="Google Shape;277;p17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17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80" name="Google Shape;280;p17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7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7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7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7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7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17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287" name="Google Shape;287;p17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4136229" y="4017744"/>
            <a:ext cx="3675360" cy="245451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7"/>
          <p:cNvSpPr txBox="1"/>
          <p:nvPr/>
        </p:nvSpPr>
        <p:spPr>
          <a:xfrm>
            <a:off x="1716927" y="4452410"/>
            <a:ext cx="1242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endParaRPr/>
          </a:p>
        </p:txBody>
      </p:sp>
      <p:sp>
        <p:nvSpPr>
          <p:cNvPr id="290" name="Google Shape;290;p17"/>
          <p:cNvSpPr txBox="1"/>
          <p:nvPr/>
        </p:nvSpPr>
        <p:spPr>
          <a:xfrm>
            <a:off x="5183295" y="4454987"/>
            <a:ext cx="12137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8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9" name="Google Shape;299;p18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0" name="Google Shape;300;p18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1" name="Google Shape;301;p18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03" name="Google Shape;303;p18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8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8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8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8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8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18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310" name="Google Shape;310;p18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8"/>
          <p:cNvSpPr/>
          <p:nvPr/>
        </p:nvSpPr>
        <p:spPr>
          <a:xfrm>
            <a:off x="8012937" y="4023642"/>
            <a:ext cx="3290752" cy="239553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4136229" y="4017744"/>
            <a:ext cx="3675360" cy="245451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8"/>
          <p:cNvSpPr txBox="1"/>
          <p:nvPr/>
        </p:nvSpPr>
        <p:spPr>
          <a:xfrm>
            <a:off x="1716927" y="4452410"/>
            <a:ext cx="1242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endParaRPr/>
          </a:p>
        </p:txBody>
      </p:sp>
      <p:sp>
        <p:nvSpPr>
          <p:cNvPr id="314" name="Google Shape;314;p18"/>
          <p:cNvSpPr txBox="1"/>
          <p:nvPr/>
        </p:nvSpPr>
        <p:spPr>
          <a:xfrm>
            <a:off x="5183295" y="4454987"/>
            <a:ext cx="12137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8758868" y="4454987"/>
            <a:ext cx="17988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</a:t>
            </a:r>
            <a:endParaRPr/>
          </a:p>
        </p:txBody>
      </p:sp>
      <p:sp>
        <p:nvSpPr>
          <p:cNvPr id="316" name="Google Shape;316;p18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 sz="4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 sz="4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9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4" name="Google Shape;324;p19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5" name="Google Shape;325;p19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6" name="Google Shape;326;p19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328" name="Google Shape;328;p19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29" name="Google Shape;329;p19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9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9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9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19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336" name="Google Shape;336;p19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8012937" y="4023642"/>
            <a:ext cx="3290752" cy="239553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4136229" y="4017744"/>
            <a:ext cx="3675360" cy="245451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1716927" y="4452410"/>
            <a:ext cx="13949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r>
              <a:rPr lang="en-US" sz="28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/>
          </a:p>
        </p:txBody>
      </p:sp>
      <p:sp>
        <p:nvSpPr>
          <p:cNvPr id="340" name="Google Shape;340;p19"/>
          <p:cNvSpPr txBox="1"/>
          <p:nvPr/>
        </p:nvSpPr>
        <p:spPr>
          <a:xfrm>
            <a:off x="5183295" y="4454987"/>
            <a:ext cx="13660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r>
              <a:rPr lang="en-US" sz="28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/>
          </a:p>
        </p:txBody>
      </p:sp>
      <p:sp>
        <p:nvSpPr>
          <p:cNvPr id="341" name="Google Shape;341;p19"/>
          <p:cNvSpPr txBox="1"/>
          <p:nvPr/>
        </p:nvSpPr>
        <p:spPr>
          <a:xfrm>
            <a:off x="8758868" y="4454987"/>
            <a:ext cx="19511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</a:t>
            </a:r>
            <a:r>
              <a:rPr lang="en-US" sz="28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/>
          </a:p>
        </p:txBody>
      </p:sp>
      <p:sp>
        <p:nvSpPr>
          <p:cNvPr id="342" name="Google Shape;342;p19"/>
          <p:cNvSpPr txBox="1"/>
          <p:nvPr/>
        </p:nvSpPr>
        <p:spPr>
          <a:xfrm>
            <a:off x="7949295" y="6009269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EB6B4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Estándares y limpieza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0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20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2" name="Google Shape;352;p20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3" name="Google Shape;353;p20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4" name="Google Shape;354;p20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355" name="Google Shape;355;p20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56" name="Google Shape;356;p20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0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0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0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0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0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20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363" name="Google Shape;363;p20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8012937" y="4023642"/>
            <a:ext cx="3290752" cy="239553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0"/>
          <p:cNvSpPr/>
          <p:nvPr/>
        </p:nvSpPr>
        <p:spPr>
          <a:xfrm>
            <a:off x="4136229" y="4017744"/>
            <a:ext cx="3675360" cy="245451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1716927" y="4452410"/>
            <a:ext cx="13949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r>
              <a:rPr lang="en-US" sz="28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/>
          </a:p>
        </p:txBody>
      </p:sp>
      <p:sp>
        <p:nvSpPr>
          <p:cNvPr id="367" name="Google Shape;367;p20"/>
          <p:cNvSpPr txBox="1"/>
          <p:nvPr/>
        </p:nvSpPr>
        <p:spPr>
          <a:xfrm>
            <a:off x="5183295" y="4454987"/>
            <a:ext cx="13660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r>
              <a:rPr lang="en-US" sz="28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/>
          </a:p>
        </p:txBody>
      </p:sp>
      <p:sp>
        <p:nvSpPr>
          <p:cNvPr id="368" name="Google Shape;368;p20"/>
          <p:cNvSpPr txBox="1"/>
          <p:nvPr/>
        </p:nvSpPr>
        <p:spPr>
          <a:xfrm>
            <a:off x="8758868" y="4454987"/>
            <a:ext cx="19511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</a:t>
            </a:r>
            <a:r>
              <a:rPr lang="en-US" sz="28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/>
          </a:p>
        </p:txBody>
      </p:sp>
      <p:sp>
        <p:nvSpPr>
          <p:cNvPr id="369" name="Google Shape;369;p20"/>
          <p:cNvSpPr txBox="1"/>
          <p:nvPr/>
        </p:nvSpPr>
        <p:spPr>
          <a:xfrm>
            <a:off x="7949295" y="6009269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EB6B4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Estándares y limpieza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1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" name="Google Shape;378;p21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" name="Google Shape;379;p21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" name="Google Shape;380;p21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" name="Google Shape;381;p21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382" name="Google Shape;382;p21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83" name="Google Shape;383;p21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1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1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1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1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1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21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390" name="Google Shape;390;p21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1"/>
          <p:cNvSpPr/>
          <p:nvPr/>
        </p:nvSpPr>
        <p:spPr>
          <a:xfrm>
            <a:off x="8012937" y="4023642"/>
            <a:ext cx="3290752" cy="239553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1"/>
          <p:cNvSpPr/>
          <p:nvPr/>
        </p:nvSpPr>
        <p:spPr>
          <a:xfrm>
            <a:off x="4136229" y="4017744"/>
            <a:ext cx="3675360" cy="245451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1"/>
          <p:cNvSpPr txBox="1"/>
          <p:nvPr/>
        </p:nvSpPr>
        <p:spPr>
          <a:xfrm>
            <a:off x="1716927" y="4452410"/>
            <a:ext cx="13949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r>
              <a:rPr lang="en-US" sz="28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/>
          </a:p>
        </p:txBody>
      </p:sp>
      <p:sp>
        <p:nvSpPr>
          <p:cNvPr id="394" name="Google Shape;394;p21"/>
          <p:cNvSpPr txBox="1"/>
          <p:nvPr/>
        </p:nvSpPr>
        <p:spPr>
          <a:xfrm>
            <a:off x="5183295" y="4454987"/>
            <a:ext cx="13660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r>
              <a:rPr lang="en-US" sz="28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/>
          </a:p>
        </p:txBody>
      </p:sp>
      <p:sp>
        <p:nvSpPr>
          <p:cNvPr id="395" name="Google Shape;395;p21"/>
          <p:cNvSpPr txBox="1"/>
          <p:nvPr/>
        </p:nvSpPr>
        <p:spPr>
          <a:xfrm>
            <a:off x="8758868" y="4454987"/>
            <a:ext cx="19511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</a:t>
            </a:r>
            <a:r>
              <a:rPr lang="en-US" sz="2800">
                <a:solidFill>
                  <a:srgbClr val="EB6B4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</a:t>
            </a:r>
            <a:endParaRPr/>
          </a:p>
        </p:txBody>
      </p:sp>
      <p:sp>
        <p:nvSpPr>
          <p:cNvPr id="396" name="Google Shape;396;p21"/>
          <p:cNvSpPr txBox="1"/>
          <p:nvPr/>
        </p:nvSpPr>
        <p:spPr>
          <a:xfrm>
            <a:off x="7949295" y="6009269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EB6B4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Estándares y limpieza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/>
          </a:p>
        </p:txBody>
      </p:sp>
      <p:sp>
        <p:nvSpPr>
          <p:cNvPr id="398" name="Google Shape;398;p21"/>
          <p:cNvSpPr txBox="1"/>
          <p:nvPr/>
        </p:nvSpPr>
        <p:spPr>
          <a:xfrm>
            <a:off x="3952901" y="5195958"/>
            <a:ext cx="404201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4400"/>
              <a:buFont typeface="Roboto Light"/>
              <a:buNone/>
            </a:pPr>
            <a:r>
              <a:rPr lang="en-US" sz="44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Planeamiento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2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22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7" name="Google Shape;407;p22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8" name="Google Shape;408;p22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9" name="Google Shape;409;p22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410" name="Google Shape;410;p22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11" name="Google Shape;411;p22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2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2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2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2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22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418" name="Google Shape;418;p22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2"/>
          <p:cNvSpPr/>
          <p:nvPr/>
        </p:nvSpPr>
        <p:spPr>
          <a:xfrm>
            <a:off x="8012937" y="4023642"/>
            <a:ext cx="3290752" cy="239553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2"/>
          <p:cNvSpPr/>
          <p:nvPr/>
        </p:nvSpPr>
        <p:spPr>
          <a:xfrm>
            <a:off x="4136229" y="4017744"/>
            <a:ext cx="3675360" cy="245451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716927" y="4452410"/>
            <a:ext cx="1242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endParaRPr/>
          </a:p>
        </p:txBody>
      </p:sp>
      <p:sp>
        <p:nvSpPr>
          <p:cNvPr id="422" name="Google Shape;422;p22"/>
          <p:cNvSpPr txBox="1"/>
          <p:nvPr/>
        </p:nvSpPr>
        <p:spPr>
          <a:xfrm>
            <a:off x="5183295" y="4454987"/>
            <a:ext cx="12137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endParaRPr/>
          </a:p>
        </p:txBody>
      </p:sp>
      <p:sp>
        <p:nvSpPr>
          <p:cNvPr id="423" name="Google Shape;423;p22"/>
          <p:cNvSpPr txBox="1"/>
          <p:nvPr/>
        </p:nvSpPr>
        <p:spPr>
          <a:xfrm>
            <a:off x="8758868" y="4454987"/>
            <a:ext cx="17988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</a:t>
            </a:r>
            <a:endParaRPr/>
          </a:p>
        </p:txBody>
      </p:sp>
      <p:sp>
        <p:nvSpPr>
          <p:cNvPr id="424" name="Google Shape;424;p22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 sz="4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 sz="4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5" name="Google Shape;425;p22"/>
          <p:cNvPicPr preferRelativeResize="0"/>
          <p:nvPr/>
        </p:nvPicPr>
        <p:blipFill rotWithShape="1">
          <a:blip r:embed="rId10">
            <a:alphaModFix/>
          </a:blip>
          <a:srcRect l="34540" r="35583" b="20569"/>
          <a:stretch/>
        </p:blipFill>
        <p:spPr>
          <a:xfrm rot="-5858316" flipH="1">
            <a:off x="7375991" y="4110112"/>
            <a:ext cx="608590" cy="2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2"/>
          <p:cNvPicPr preferRelativeResize="0"/>
          <p:nvPr/>
        </p:nvPicPr>
        <p:blipFill rotWithShape="1">
          <a:blip r:embed="rId10">
            <a:alphaModFix/>
          </a:blip>
          <a:srcRect l="34540" r="35583" b="20569"/>
          <a:stretch/>
        </p:blipFill>
        <p:spPr>
          <a:xfrm rot="-5858316" flipH="1">
            <a:off x="3822365" y="4186673"/>
            <a:ext cx="608590" cy="200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3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4" name="Google Shape;434;p23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438" name="Google Shape;438;p23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39" name="Google Shape;439;p23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3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3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3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3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3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23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446" name="Google Shape;446;p23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3"/>
          <p:cNvSpPr/>
          <p:nvPr/>
        </p:nvSpPr>
        <p:spPr>
          <a:xfrm>
            <a:off x="8012937" y="4023642"/>
            <a:ext cx="3290752" cy="239553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4136229" y="4017744"/>
            <a:ext cx="3675360" cy="245451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3"/>
          <p:cNvSpPr txBox="1"/>
          <p:nvPr/>
        </p:nvSpPr>
        <p:spPr>
          <a:xfrm>
            <a:off x="1716927" y="4452410"/>
            <a:ext cx="1242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endParaRPr/>
          </a:p>
        </p:txBody>
      </p:sp>
      <p:sp>
        <p:nvSpPr>
          <p:cNvPr id="450" name="Google Shape;450;p23"/>
          <p:cNvSpPr txBox="1"/>
          <p:nvPr/>
        </p:nvSpPr>
        <p:spPr>
          <a:xfrm>
            <a:off x="5183295" y="4454987"/>
            <a:ext cx="12137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endParaRPr/>
          </a:p>
        </p:txBody>
      </p:sp>
      <p:sp>
        <p:nvSpPr>
          <p:cNvPr id="451" name="Google Shape;451;p23"/>
          <p:cNvSpPr txBox="1"/>
          <p:nvPr/>
        </p:nvSpPr>
        <p:spPr>
          <a:xfrm>
            <a:off x="8758868" y="4454987"/>
            <a:ext cx="17988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</a:t>
            </a:r>
            <a:endParaRPr/>
          </a:p>
        </p:txBody>
      </p:sp>
      <p:sp>
        <p:nvSpPr>
          <p:cNvPr id="452" name="Google Shape;452;p23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 sz="4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 sz="4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53" name="Google Shape;453;p23"/>
          <p:cNvPicPr preferRelativeResize="0"/>
          <p:nvPr/>
        </p:nvPicPr>
        <p:blipFill rotWithShape="1">
          <a:blip r:embed="rId10">
            <a:alphaModFix/>
          </a:blip>
          <a:srcRect l="34540" r="35583" b="20569"/>
          <a:stretch/>
        </p:blipFill>
        <p:spPr>
          <a:xfrm rot="-5858316" flipH="1">
            <a:off x="7375991" y="4110112"/>
            <a:ext cx="608590" cy="2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3"/>
          <p:cNvPicPr preferRelativeResize="0"/>
          <p:nvPr/>
        </p:nvPicPr>
        <p:blipFill rotWithShape="1">
          <a:blip r:embed="rId10">
            <a:alphaModFix/>
          </a:blip>
          <a:srcRect l="34540" r="35583" b="20569"/>
          <a:stretch/>
        </p:blipFill>
        <p:spPr>
          <a:xfrm rot="-5858316" flipH="1">
            <a:off x="3790231" y="4186673"/>
            <a:ext cx="608590" cy="2006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3"/>
          <p:cNvSpPr txBox="1"/>
          <p:nvPr/>
        </p:nvSpPr>
        <p:spPr>
          <a:xfrm>
            <a:off x="3661318" y="5270487"/>
            <a:ext cx="50948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4400"/>
              <a:buFont typeface="Roboto Light"/>
              <a:buNone/>
            </a:pPr>
            <a:r>
              <a:rPr lang="en-US" sz="44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Retroalimentación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/>
          </a:p>
        </p:txBody>
      </p:sp>
      <p:pic>
        <p:nvPicPr>
          <p:cNvPr id="461" name="Google Shape;4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4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3" name="Google Shape;463;p24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5" name="Google Shape;465;p24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6" name="Google Shape;466;p24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68" name="Google Shape;468;p24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4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4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4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4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4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24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475" name="Google Shape;475;p24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4"/>
          <p:cNvSpPr txBox="1"/>
          <p:nvPr/>
        </p:nvSpPr>
        <p:spPr>
          <a:xfrm>
            <a:off x="1716927" y="4452410"/>
            <a:ext cx="1242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5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5"/>
          <p:cNvSpPr txBox="1"/>
          <p:nvPr/>
        </p:nvSpPr>
        <p:spPr>
          <a:xfrm>
            <a:off x="27256" y="545138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485" name="Google Shape;485;p25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496" y="2714732"/>
            <a:ext cx="1428535" cy="142853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5"/>
          <p:cNvSpPr txBox="1"/>
          <p:nvPr/>
        </p:nvSpPr>
        <p:spPr>
          <a:xfrm>
            <a:off x="4558353" y="790479"/>
            <a:ext cx="5210081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Identificar áreas para la colecta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Identificar fechas de colecta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Identificar taxones a colectar </a:t>
            </a:r>
            <a:endParaRPr/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Colecta</a:t>
            </a:r>
            <a:endParaRPr/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Ingreso a la colección</a:t>
            </a:r>
            <a:endParaRPr/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Montaje / almacenamiento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6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6"/>
          <p:cNvSpPr txBox="1"/>
          <p:nvPr/>
        </p:nvSpPr>
        <p:spPr>
          <a:xfrm>
            <a:off x="27256" y="545138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495" name="Google Shape;495;p26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496" y="2714732"/>
            <a:ext cx="1428535" cy="142853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6"/>
          <p:cNvSpPr txBox="1"/>
          <p:nvPr/>
        </p:nvSpPr>
        <p:spPr>
          <a:xfrm>
            <a:off x="4558353" y="790479"/>
            <a:ext cx="7417415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Identificar áreas para la colecta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Permisos de colecta 🡪 ingreso a colección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Permisos de tránsito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Movilidad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7"/>
          <p:cNvSpPr txBox="1"/>
          <p:nvPr/>
        </p:nvSpPr>
        <p:spPr>
          <a:xfrm>
            <a:off x="27256" y="545138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05" name="Google Shape;505;p27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496" y="2714732"/>
            <a:ext cx="1428535" cy="142853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7"/>
          <p:cNvSpPr txBox="1"/>
          <p:nvPr/>
        </p:nvSpPr>
        <p:spPr>
          <a:xfrm>
            <a:off x="4558353" y="790479"/>
            <a:ext cx="5402441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Identificar fechas para la colecta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Taxón 🡪 fenología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Terreno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Permisos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8"/>
          <p:cNvSpPr txBox="1"/>
          <p:nvPr/>
        </p:nvSpPr>
        <p:spPr>
          <a:xfrm>
            <a:off x="27256" y="545138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15" name="Google Shape;515;p28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496" y="2714732"/>
            <a:ext cx="1428535" cy="142853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8"/>
          <p:cNvSpPr txBox="1"/>
          <p:nvPr/>
        </p:nvSpPr>
        <p:spPr>
          <a:xfrm>
            <a:off x="4558353" y="790479"/>
            <a:ext cx="7438029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Identificar taxones a colectar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Cuáles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Cuántos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Posibilidad de colectas “extras” (insumos, traslado)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9"/>
          <p:cNvSpPr txBox="1"/>
          <p:nvPr/>
        </p:nvSpPr>
        <p:spPr>
          <a:xfrm>
            <a:off x="27256" y="545138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25" name="Google Shape;525;p29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496" y="2714732"/>
            <a:ext cx="1428535" cy="142853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9"/>
          <p:cNvSpPr txBox="1"/>
          <p:nvPr/>
        </p:nvSpPr>
        <p:spPr>
          <a:xfrm>
            <a:off x="4558353" y="790479"/>
            <a:ext cx="6872394" cy="612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Colecta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Libretas de campo / labelos / etiquetas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Lápices / marcadores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Cámara de fotos / Grabador de sonidos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GPS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Insumos (trampas, prensas, etc.)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0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0"/>
          <p:cNvSpPr txBox="1"/>
          <p:nvPr/>
        </p:nvSpPr>
        <p:spPr>
          <a:xfrm>
            <a:off x="27256" y="545138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35" name="Google Shape;535;p30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496" y="2714732"/>
            <a:ext cx="1428535" cy="142853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0"/>
          <p:cNvSpPr txBox="1"/>
          <p:nvPr/>
        </p:nvSpPr>
        <p:spPr>
          <a:xfrm>
            <a:off x="4558353" y="790479"/>
            <a:ext cx="5150769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Ingreso a la Colección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Desinfección / estabilización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Copia de libreta de campo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Tracks del GPS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Copia de los permisos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1"/>
          <p:cNvSpPr txBox="1"/>
          <p:nvPr/>
        </p:nvSpPr>
        <p:spPr>
          <a:xfrm>
            <a:off x="27256" y="545138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45" name="Google Shape;545;p31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496" y="2714732"/>
            <a:ext cx="1428535" cy="14285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1"/>
          <p:cNvSpPr txBox="1"/>
          <p:nvPr/>
        </p:nvSpPr>
        <p:spPr>
          <a:xfrm>
            <a:off x="4558353" y="790479"/>
            <a:ext cx="5570756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Montaje / Almacenamiento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Generar etiquetas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Insumos para montaje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Espacio en la colección</a:t>
            </a:r>
            <a:endParaRPr/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Duplicados (herbarios) 🡪 canje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 descr="Carpe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0959" y="3252709"/>
            <a:ext cx="411769" cy="41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/>
          <p:nvPr/>
        </p:nvSpPr>
        <p:spPr>
          <a:xfrm>
            <a:off x="0" y="447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1407" y="887094"/>
            <a:ext cx="4992538" cy="239095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172645" y="5391651"/>
            <a:ext cx="4044326" cy="9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en-US" sz="5399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tiqueta</a:t>
            </a:r>
            <a:endParaRPr sz="5399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5035" y="593874"/>
            <a:ext cx="1067800" cy="239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>
          <a:xfrm>
            <a:off x="4389616" y="3215576"/>
            <a:ext cx="7381673" cy="239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-US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 finalizar la charla, use la función </a:t>
            </a:r>
            <a:r>
              <a:rPr lang="en-US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para realizar sus preguntas al ponente.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" name="Google Shape;106;p3" descr="Carpe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70588" y="3269195"/>
            <a:ext cx="411769" cy="4117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4259939" y="3346107"/>
            <a:ext cx="2412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endParaRPr/>
          </a:p>
        </p:txBody>
      </p:sp>
      <p:pic>
        <p:nvPicPr>
          <p:cNvPr id="108" name="Google Shape;108;p3" descr="Mano levantad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30881" y="4176907"/>
            <a:ext cx="417111" cy="41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Chat RT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94099" y="5260306"/>
            <a:ext cx="409972" cy="4099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3"/>
          <p:cNvCxnSpPr/>
          <p:nvPr/>
        </p:nvCxnSpPr>
        <p:spPr>
          <a:xfrm flipH="1">
            <a:off x="4194099" y="5260306"/>
            <a:ext cx="388258" cy="388258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1" name="Google Shape;111;p3" descr="Reseña de cliente RT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2876" y="1697543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2"/>
          <p:cNvSpPr txBox="1"/>
          <p:nvPr/>
        </p:nvSpPr>
        <p:spPr>
          <a:xfrm>
            <a:off x="27256" y="545138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55" name="Google Shape;555;p32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496" y="2714732"/>
            <a:ext cx="1428535" cy="142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2" descr="Screen shot 2013-06-26 at 8"/>
          <p:cNvPicPr preferRelativeResize="0"/>
          <p:nvPr/>
        </p:nvPicPr>
        <p:blipFill rotWithShape="1">
          <a:blip r:embed="rId5">
            <a:alphaModFix/>
          </a:blip>
          <a:srcRect l="1024" b="27688"/>
          <a:stretch/>
        </p:blipFill>
        <p:spPr>
          <a:xfrm>
            <a:off x="7010400" y="609888"/>
            <a:ext cx="4742041" cy="34808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557" name="Google Shape;557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16971" y="560297"/>
            <a:ext cx="2572658" cy="34997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558" name="Google Shape;558;p32" descr="Mamíferos marinos DelFín del mundo - Proyecto IMMA - Home | Faceboo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84317" y="4538239"/>
            <a:ext cx="30670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47676" y="4309255"/>
            <a:ext cx="2032192" cy="18807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3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3"/>
          <p:cNvSpPr txBox="1"/>
          <p:nvPr/>
        </p:nvSpPr>
        <p:spPr>
          <a:xfrm>
            <a:off x="27256" y="545138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68" name="Google Shape;568;p33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496" y="2714732"/>
            <a:ext cx="1428535" cy="142853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3"/>
          <p:cNvSpPr txBox="1"/>
          <p:nvPr/>
        </p:nvSpPr>
        <p:spPr>
          <a:xfrm>
            <a:off x="4271749" y="391652"/>
            <a:ext cx="7069539" cy="562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Registrar TODO lo posible a campo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(y en el momento)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Ambiente</a:t>
            </a:r>
            <a:endParaRPr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Entorno de colecta</a:t>
            </a:r>
            <a:endParaRPr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Aromas, colores</a:t>
            </a:r>
            <a:endParaRPr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Hay que procurar “reconstruir” el campo en el ejemplar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4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6" name="Google Shape;57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4"/>
          <p:cNvSpPr txBox="1"/>
          <p:nvPr/>
        </p:nvSpPr>
        <p:spPr>
          <a:xfrm>
            <a:off x="27256" y="545138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78" name="Google Shape;578;p34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496" y="2714732"/>
            <a:ext cx="1428535" cy="142853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4"/>
          <p:cNvSpPr txBox="1"/>
          <p:nvPr/>
        </p:nvSpPr>
        <p:spPr>
          <a:xfrm>
            <a:off x="4503763" y="1137250"/>
            <a:ext cx="6619162" cy="341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Aptitud para el uso </a:t>
            </a:r>
            <a:r>
              <a:rPr lang="en-US" sz="30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(Fitness for use)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Cuanto más completos sean los datos, mayores serán los usos potenciales de los mismos.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5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5"/>
          <p:cNvSpPr txBox="1"/>
          <p:nvPr/>
        </p:nvSpPr>
        <p:spPr>
          <a:xfrm>
            <a:off x="27256" y="545138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88" name="Google Shape;588;p35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496" y="2714732"/>
            <a:ext cx="1428535" cy="142853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5"/>
          <p:cNvSpPr txBox="1"/>
          <p:nvPr/>
        </p:nvSpPr>
        <p:spPr>
          <a:xfrm>
            <a:off x="4612945" y="1754845"/>
            <a:ext cx="6223378" cy="29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Recuerden que la diversidad de usos potenciales de los datos está dada por los usuarios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6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pic>
        <p:nvPicPr>
          <p:cNvPr id="596" name="Google Shape;59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6"/>
          <p:cNvSpPr txBox="1"/>
          <p:nvPr/>
        </p:nvSpPr>
        <p:spPr>
          <a:xfrm>
            <a:off x="0" y="5362984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Consulta…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98" name="Google Shape;598;p36"/>
          <p:cNvSpPr txBox="1"/>
          <p:nvPr/>
        </p:nvSpPr>
        <p:spPr>
          <a:xfrm>
            <a:off x="4427620" y="1217097"/>
            <a:ext cx="713873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Protocolo de colecta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-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Ingreso a la colección</a:t>
            </a:r>
            <a:endParaRPr/>
          </a:p>
        </p:txBody>
      </p:sp>
      <p:pic>
        <p:nvPicPr>
          <p:cNvPr id="599" name="Google Shape;59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3688" y="3634303"/>
            <a:ext cx="2006600" cy="20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/>
          </a:p>
        </p:txBody>
      </p:sp>
      <p:pic>
        <p:nvPicPr>
          <p:cNvPr id="605" name="Google Shape;6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7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7" name="Google Shape;607;p37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9" name="Google Shape;609;p37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0" name="Google Shape;610;p37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611" name="Google Shape;611;p37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12" name="Google Shape;612;p37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7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7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7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37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619" name="Google Shape;619;p37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7"/>
          <p:cNvSpPr txBox="1"/>
          <p:nvPr/>
        </p:nvSpPr>
        <p:spPr>
          <a:xfrm>
            <a:off x="1716927" y="4452410"/>
            <a:ext cx="1242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8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" name="Google Shape;62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8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Colecta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pic>
        <p:nvPicPr>
          <p:cNvPr id="629" name="Google Shape;629;p38" descr="Mapa con marcad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722" y="2492634"/>
            <a:ext cx="1728366" cy="172836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8"/>
          <p:cNvSpPr txBox="1"/>
          <p:nvPr/>
        </p:nvSpPr>
        <p:spPr>
          <a:xfrm>
            <a:off x="4071582" y="1230599"/>
            <a:ext cx="7623113" cy="3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marR="0" lvl="0" indent="-5079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Colecta 🡪 Ejemplares de colecciones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Notas de campo</a:t>
            </a:r>
            <a:endParaRPr/>
          </a:p>
          <a:p>
            <a:pPr marL="558798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Observaciones</a:t>
            </a:r>
            <a:endParaRPr/>
          </a:p>
          <a:p>
            <a:pPr marL="558798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Mapas</a:t>
            </a:r>
            <a:endParaRPr/>
          </a:p>
          <a:p>
            <a:pPr marL="558798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Fotografías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Registros sin material 🡪 Ciencia Ciudadana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Colecta destructiva 🡪 Metagenómica</a:t>
            </a:r>
            <a:endParaRPr sz="2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31" name="Google Shape;63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05438" y="2036518"/>
            <a:ext cx="7139185" cy="266232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32" name="Google Shape;632;p38"/>
          <p:cNvSpPr txBox="1"/>
          <p:nvPr/>
        </p:nvSpPr>
        <p:spPr>
          <a:xfrm>
            <a:off x="7134727" y="6030223"/>
            <a:ext cx="61521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Hong Kong Biodiversity Museum mosquito collection</a:t>
            </a:r>
            <a:endParaRPr sz="1800">
              <a:solidFill>
                <a:srgbClr val="A5A5A5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9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9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Colecta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pic>
        <p:nvPicPr>
          <p:cNvPr id="641" name="Google Shape;641;p39" descr="Mapa con marcad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722" y="2492634"/>
            <a:ext cx="1728366" cy="172836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9"/>
          <p:cNvSpPr txBox="1"/>
          <p:nvPr/>
        </p:nvSpPr>
        <p:spPr>
          <a:xfrm>
            <a:off x="4071582" y="1230599"/>
            <a:ext cx="7623113" cy="3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marR="0" lvl="0" indent="-5079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Colecta 🡪 Ejemplares de colecciones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Notas de campo</a:t>
            </a:r>
            <a:endParaRPr/>
          </a:p>
          <a:p>
            <a:pPr marL="558798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Observaciones</a:t>
            </a:r>
            <a:endParaRPr/>
          </a:p>
          <a:p>
            <a:pPr marL="558798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Mapas</a:t>
            </a:r>
            <a:endParaRPr/>
          </a:p>
          <a:p>
            <a:pPr marL="558798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Fotografías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Registros sin material 🡪 Ciencia Ciudadana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Colecta destructiva 🡪 Metagenómica</a:t>
            </a:r>
            <a:endParaRPr sz="2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43" name="Google Shape;643;p39" descr="See original image"/>
          <p:cNvPicPr preferRelativeResize="0"/>
          <p:nvPr/>
        </p:nvPicPr>
        <p:blipFill rotWithShape="1">
          <a:blip r:embed="rId5">
            <a:alphaModFix/>
          </a:blip>
          <a:srcRect l="9288" t="233" r="9433"/>
          <a:stretch/>
        </p:blipFill>
        <p:spPr>
          <a:xfrm>
            <a:off x="6809771" y="1783317"/>
            <a:ext cx="2667000" cy="30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9" descr="MACN-He libro nuev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00978" y="4969680"/>
            <a:ext cx="7072814" cy="107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9" descr="Image result for museum specimen label"/>
          <p:cNvPicPr preferRelativeResize="0"/>
          <p:nvPr/>
        </p:nvPicPr>
        <p:blipFill rotWithShape="1">
          <a:blip r:embed="rId7">
            <a:alphaModFix/>
          </a:blip>
          <a:srcRect l="510" t="13675" r="26923" b="27065"/>
          <a:stretch/>
        </p:blipFill>
        <p:spPr>
          <a:xfrm rot="-770991">
            <a:off x="4573071" y="3680236"/>
            <a:ext cx="2182698" cy="102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9" descr="Image result for museum specimen labe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878748">
            <a:off x="4179151" y="2289988"/>
            <a:ext cx="2945012" cy="125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39"/>
          <p:cNvGrpSpPr/>
          <p:nvPr/>
        </p:nvGrpSpPr>
        <p:grpSpPr>
          <a:xfrm rot="1266225">
            <a:off x="9065326" y="2525612"/>
            <a:ext cx="2578558" cy="2114356"/>
            <a:chOff x="355175" y="3626752"/>
            <a:chExt cx="3145242" cy="2731019"/>
          </a:xfrm>
        </p:grpSpPr>
        <p:pic>
          <p:nvPicPr>
            <p:cNvPr id="648" name="Google Shape;648;p39" descr="See original image"/>
            <p:cNvPicPr preferRelativeResize="0"/>
            <p:nvPr/>
          </p:nvPicPr>
          <p:blipFill rotWithShape="1">
            <a:blip r:embed="rId9">
              <a:alphaModFix/>
            </a:blip>
            <a:srcRect l="47382" r="9737" b="76768"/>
            <a:stretch/>
          </p:blipFill>
          <p:spPr>
            <a:xfrm>
              <a:off x="355175" y="4119123"/>
              <a:ext cx="2156587" cy="876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39" descr="See original image"/>
            <p:cNvPicPr preferRelativeResize="0"/>
            <p:nvPr/>
          </p:nvPicPr>
          <p:blipFill rotWithShape="1">
            <a:blip r:embed="rId9">
              <a:alphaModFix/>
            </a:blip>
            <a:srcRect l="66872" t="23738" r="5852" b="60163"/>
            <a:stretch/>
          </p:blipFill>
          <p:spPr>
            <a:xfrm>
              <a:off x="551145" y="3626752"/>
              <a:ext cx="1371600" cy="607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39" descr="See original image"/>
            <p:cNvPicPr preferRelativeResize="0"/>
            <p:nvPr/>
          </p:nvPicPr>
          <p:blipFill rotWithShape="1">
            <a:blip r:embed="rId9">
              <a:alphaModFix/>
            </a:blip>
            <a:srcRect l="48541" t="39497" r="9447" b="22115"/>
            <a:stretch/>
          </p:blipFill>
          <p:spPr>
            <a:xfrm>
              <a:off x="933867" y="4909971"/>
              <a:ext cx="2112714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39" descr="See original image"/>
            <p:cNvPicPr preferRelativeResize="0"/>
            <p:nvPr/>
          </p:nvPicPr>
          <p:blipFill rotWithShape="1">
            <a:blip r:embed="rId9">
              <a:alphaModFix/>
            </a:blip>
            <a:srcRect l="48543" t="23738" r="33273" b="64140"/>
            <a:stretch/>
          </p:blipFill>
          <p:spPr>
            <a:xfrm>
              <a:off x="2420655" y="4490972"/>
              <a:ext cx="914401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39" descr="See original image"/>
            <p:cNvPicPr preferRelativeResize="0"/>
            <p:nvPr/>
          </p:nvPicPr>
          <p:blipFill rotWithShape="1">
            <a:blip r:embed="rId9">
              <a:alphaModFix/>
            </a:blip>
            <a:srcRect l="53088" t="79369" r="16606" b="2724"/>
            <a:stretch/>
          </p:blipFill>
          <p:spPr>
            <a:xfrm>
              <a:off x="1976417" y="3713356"/>
              <a:ext cx="1524000" cy="6753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0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9" name="Google Shape;65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0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Colecta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pic>
        <p:nvPicPr>
          <p:cNvPr id="661" name="Google Shape;661;p40" descr="Mapa con marcad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722" y="2492634"/>
            <a:ext cx="1728366" cy="172836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0"/>
          <p:cNvSpPr txBox="1"/>
          <p:nvPr/>
        </p:nvSpPr>
        <p:spPr>
          <a:xfrm>
            <a:off x="4071582" y="1230599"/>
            <a:ext cx="7623113" cy="3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marR="0" lvl="0" indent="-5079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Colecta 🡪 Ejemplares de colecciones</a:t>
            </a:r>
            <a:endParaRPr sz="2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609585" marR="0" lvl="0" indent="-5079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Notas de campo</a:t>
            </a:r>
            <a:endParaRPr/>
          </a:p>
          <a:p>
            <a:pPr marL="558798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Observaciones</a:t>
            </a:r>
            <a:endParaRPr/>
          </a:p>
          <a:p>
            <a:pPr marL="558798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Mapas</a:t>
            </a:r>
            <a:endParaRPr/>
          </a:p>
          <a:p>
            <a:pPr marL="558798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Fotografías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Registros sin material 🡪 Ciencia Ciudadana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Colecta destructiva 🡪 Metagenómica</a:t>
            </a:r>
            <a:endParaRPr sz="2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63" name="Google Shape;663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2344" y="2791075"/>
            <a:ext cx="1997440" cy="295670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64" name="Google Shape;664;p40"/>
          <p:cNvSpPr txBox="1"/>
          <p:nvPr/>
        </p:nvSpPr>
        <p:spPr>
          <a:xfrm>
            <a:off x="5192482" y="5747778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mapas</a:t>
            </a:r>
            <a:endParaRPr sz="18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65" name="Google Shape;665;p40"/>
          <p:cNvPicPr preferRelativeResize="0"/>
          <p:nvPr/>
        </p:nvPicPr>
        <p:blipFill rotWithShape="1">
          <a:blip r:embed="rId6">
            <a:alphaModFix/>
          </a:blip>
          <a:srcRect l="13274" t="9479" r="7245" b="18947"/>
          <a:stretch/>
        </p:blipFill>
        <p:spPr>
          <a:xfrm>
            <a:off x="9990036" y="2845728"/>
            <a:ext cx="2033961" cy="138704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66" name="Google Shape;666;p40"/>
          <p:cNvSpPr/>
          <p:nvPr/>
        </p:nvSpPr>
        <p:spPr>
          <a:xfrm>
            <a:off x="9958765" y="2814004"/>
            <a:ext cx="791818" cy="32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2003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40"/>
          <p:cNvSpPr txBox="1"/>
          <p:nvPr/>
        </p:nvSpPr>
        <p:spPr>
          <a:xfrm>
            <a:off x="10354674" y="5747778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fotografías</a:t>
            </a:r>
            <a:endParaRPr sz="18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68" name="Google Shape;668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58765" y="4329209"/>
            <a:ext cx="2065232" cy="138704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69" name="Google Shape;669;p40"/>
          <p:cNvSpPr/>
          <p:nvPr/>
        </p:nvSpPr>
        <p:spPr>
          <a:xfrm>
            <a:off x="9958765" y="4343501"/>
            <a:ext cx="634622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1911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0" name="Google Shape;670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67636" y="2791075"/>
            <a:ext cx="3043070" cy="25144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71" name="Google Shape;671;p40"/>
          <p:cNvSpPr txBox="1"/>
          <p:nvPr/>
        </p:nvSpPr>
        <p:spPr>
          <a:xfrm>
            <a:off x="7656920" y="5322285"/>
            <a:ext cx="1519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observaciones</a:t>
            </a:r>
            <a:endParaRPr sz="18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1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1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Colecta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pic>
        <p:nvPicPr>
          <p:cNvPr id="680" name="Google Shape;680;p41" descr="Mapa con marcad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722" y="2492634"/>
            <a:ext cx="1728366" cy="172836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1"/>
          <p:cNvSpPr txBox="1"/>
          <p:nvPr/>
        </p:nvSpPr>
        <p:spPr>
          <a:xfrm>
            <a:off x="4071582" y="1230599"/>
            <a:ext cx="7623113" cy="3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marR="0" lvl="0" indent="-5079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Colecta 🡪 Ejemplares de colecciones</a:t>
            </a:r>
            <a:endParaRPr sz="2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609585" marR="0" lvl="0" indent="-5079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Notas de campo</a:t>
            </a:r>
            <a:endParaRPr/>
          </a:p>
          <a:p>
            <a:pPr marL="1066785" marR="0" lvl="1" indent="-507986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Observaciones</a:t>
            </a:r>
            <a:endParaRPr/>
          </a:p>
          <a:p>
            <a:pPr marL="1066785" marR="0" lvl="1" indent="-507986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Mapas</a:t>
            </a:r>
            <a:endParaRPr/>
          </a:p>
          <a:p>
            <a:pPr marL="1066785" marR="0" lvl="1" indent="-507986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Fotografías</a:t>
            </a:r>
            <a:endParaRPr/>
          </a:p>
          <a:p>
            <a:pPr marL="609585" marR="0" lvl="0" indent="-5079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Registros sin material 🡪 Ciencia Ciudadana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Colecta destructiva 🡪 Metagenómica</a:t>
            </a:r>
            <a:endParaRPr sz="2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82" name="Google Shape;682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0001" y="4402504"/>
            <a:ext cx="3488161" cy="17084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83" name="Google Shape;683;p41"/>
          <p:cNvPicPr preferRelativeResize="0"/>
          <p:nvPr/>
        </p:nvPicPr>
        <p:blipFill rotWithShape="1">
          <a:blip r:embed="rId6">
            <a:alphaModFix/>
          </a:blip>
          <a:srcRect b="24035"/>
          <a:stretch/>
        </p:blipFill>
        <p:spPr>
          <a:xfrm>
            <a:off x="8469399" y="4735378"/>
            <a:ext cx="1296398" cy="104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36738" y="4847787"/>
            <a:ext cx="19335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0" y="447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1407" y="887094"/>
            <a:ext cx="4992538" cy="23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5035" y="593874"/>
            <a:ext cx="1067800" cy="23975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4389616" y="3215576"/>
            <a:ext cx="7381673" cy="251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Mantenga su </a:t>
            </a:r>
            <a:r>
              <a:rPr lang="en-US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micrófono en silencio</a:t>
            </a: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 usar el </a:t>
            </a:r>
            <a:r>
              <a:rPr lang="en-US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chat</a:t>
            </a: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sea cortés, amable e inclusivo; este canal estará habilitado para conversar con los demás asistentes.</a:t>
            </a:r>
            <a:endParaRPr/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 uso inapropiado del chat, Q&amp;A, o micrófono, puede ser sancionado con la expulsión de la sala.</a:t>
            </a:r>
            <a:endParaRPr/>
          </a:p>
        </p:txBody>
      </p:sp>
      <p:pic>
        <p:nvPicPr>
          <p:cNvPr id="122" name="Google Shape;122;p4" descr="Chat RT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99103" y="3896736"/>
            <a:ext cx="409972" cy="40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 descr="Micrófono de radiocomunicació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77776" y="3281825"/>
            <a:ext cx="344968" cy="344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 descr="Engranaje únic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24327" y="4972420"/>
            <a:ext cx="409972" cy="40997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172645" y="5391651"/>
            <a:ext cx="4044326" cy="9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en-US" sz="5399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tiqueta</a:t>
            </a:r>
            <a:endParaRPr sz="5399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4" descr="Reseña de cliente RT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2876" y="1697543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1" name="Google Shape;6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2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Colecta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pic>
        <p:nvPicPr>
          <p:cNvPr id="693" name="Google Shape;693;p42" descr="Mapa con marcad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722" y="2492634"/>
            <a:ext cx="1728366" cy="172836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2"/>
          <p:cNvSpPr txBox="1"/>
          <p:nvPr/>
        </p:nvSpPr>
        <p:spPr>
          <a:xfrm>
            <a:off x="4071582" y="1230599"/>
            <a:ext cx="7623113" cy="3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marR="0" lvl="0" indent="-5079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Colecta 🡪 Ejemplares de colecciones</a:t>
            </a:r>
            <a:endParaRPr sz="2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609585" marR="0" lvl="0" indent="-5079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Notas de campo</a:t>
            </a:r>
            <a:endParaRPr/>
          </a:p>
          <a:p>
            <a:pPr marL="1066785" marR="0" lvl="1" indent="-507986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Observaciones</a:t>
            </a:r>
            <a:endParaRPr/>
          </a:p>
          <a:p>
            <a:pPr marL="1066785" marR="0" lvl="1" indent="-507986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Mapas</a:t>
            </a:r>
            <a:endParaRPr/>
          </a:p>
          <a:p>
            <a:pPr marL="1066785" marR="0" lvl="1" indent="-507986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Fotografías</a:t>
            </a:r>
            <a:endParaRPr/>
          </a:p>
          <a:p>
            <a:pPr marL="609585" marR="0" lvl="0" indent="-5079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Registros sin material 🡪 Ciencia Ciudadana</a:t>
            </a:r>
            <a:endParaRPr/>
          </a:p>
          <a:p>
            <a:pPr marL="609585" marR="0" lvl="0" indent="-5079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Colecta destructiva 🡪 Metagenómica</a:t>
            </a:r>
            <a:endParaRPr sz="2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grpSp>
        <p:nvGrpSpPr>
          <p:cNvPr id="695" name="Google Shape;695;p42"/>
          <p:cNvGrpSpPr/>
          <p:nvPr/>
        </p:nvGrpSpPr>
        <p:grpSpPr>
          <a:xfrm>
            <a:off x="4869944" y="5289086"/>
            <a:ext cx="3105087" cy="760426"/>
            <a:chOff x="3429000" y="3767253"/>
            <a:chExt cx="5791200" cy="1517156"/>
          </a:xfrm>
        </p:grpSpPr>
        <p:pic>
          <p:nvPicPr>
            <p:cNvPr id="696" name="Google Shape;696;p42"/>
            <p:cNvPicPr preferRelativeResize="0"/>
            <p:nvPr/>
          </p:nvPicPr>
          <p:blipFill rotWithShape="1">
            <a:blip r:embed="rId5">
              <a:alphaModFix/>
            </a:blip>
            <a:srcRect l="28499" t="14252" r="29501" b="80350"/>
            <a:stretch/>
          </p:blipFill>
          <p:spPr>
            <a:xfrm>
              <a:off x="3429000" y="3767253"/>
              <a:ext cx="5791200" cy="381000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pic>
          <p:nvPicPr>
            <p:cNvPr id="697" name="Google Shape;697;p42"/>
            <p:cNvPicPr preferRelativeResize="0"/>
            <p:nvPr/>
          </p:nvPicPr>
          <p:blipFill rotWithShape="1">
            <a:blip r:embed="rId5">
              <a:alphaModFix/>
            </a:blip>
            <a:srcRect l="28499" t="21937" r="29501" b="61492"/>
            <a:stretch/>
          </p:blipFill>
          <p:spPr>
            <a:xfrm>
              <a:off x="3429000" y="4114800"/>
              <a:ext cx="5791200" cy="1169609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</p:grpSp>
      <p:pic>
        <p:nvPicPr>
          <p:cNvPr id="698" name="Google Shape;698;p42" descr="OS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61971" y="5304832"/>
            <a:ext cx="1210870" cy="77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3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Colecta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pic>
        <p:nvPicPr>
          <p:cNvPr id="707" name="Google Shape;707;p43" descr="Mapa con marcad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722" y="2492634"/>
            <a:ext cx="1728366" cy="172836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3"/>
          <p:cNvSpPr txBox="1"/>
          <p:nvPr/>
        </p:nvSpPr>
        <p:spPr>
          <a:xfrm>
            <a:off x="7343274" y="216386"/>
            <a:ext cx="545832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Estándares y limpieza de datos </a:t>
            </a:r>
            <a:endParaRPr sz="2600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43"/>
          <p:cNvSpPr/>
          <p:nvPr/>
        </p:nvSpPr>
        <p:spPr>
          <a:xfrm>
            <a:off x="4321440" y="4142489"/>
            <a:ext cx="4658131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Objetivos generales de la institución</a:t>
            </a: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0" name="Google Shape;710;p43"/>
          <p:cNvSpPr/>
          <p:nvPr/>
        </p:nvSpPr>
        <p:spPr>
          <a:xfrm>
            <a:off x="4389616" y="1526257"/>
            <a:ext cx="7112907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Prácticas particulares de cada institución</a:t>
            </a: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1" name="Google Shape;711;p43"/>
          <p:cNvSpPr/>
          <p:nvPr/>
        </p:nvSpPr>
        <p:spPr>
          <a:xfrm>
            <a:off x="4315090" y="3228206"/>
            <a:ext cx="599454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Intereses particulares del colector</a:t>
            </a: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2" name="Google Shape;712;p43"/>
          <p:cNvSpPr/>
          <p:nvPr/>
        </p:nvSpPr>
        <p:spPr>
          <a:xfrm>
            <a:off x="4315090" y="5056771"/>
            <a:ext cx="654280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Actualización a estándares vigentes</a:t>
            </a: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3" name="Google Shape;713;p43"/>
          <p:cNvSpPr/>
          <p:nvPr/>
        </p:nvSpPr>
        <p:spPr>
          <a:xfrm>
            <a:off x="4352353" y="2408297"/>
            <a:ext cx="550449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Grupo taxonómico involucrado</a:t>
            </a: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4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20" name="Google Shape;720;p44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21" name="Google Shape;721;p44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22" name="Google Shape;722;p44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23" name="Google Shape;723;p44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724" name="Google Shape;724;p44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25" name="Google Shape;725;p44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4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4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4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4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4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Google Shape;731;p44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732" name="Google Shape;732;p44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44"/>
          <p:cNvSpPr/>
          <p:nvPr/>
        </p:nvSpPr>
        <p:spPr>
          <a:xfrm>
            <a:off x="4136229" y="4017744"/>
            <a:ext cx="3675360" cy="245451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44"/>
          <p:cNvSpPr txBox="1"/>
          <p:nvPr/>
        </p:nvSpPr>
        <p:spPr>
          <a:xfrm>
            <a:off x="1716927" y="4452410"/>
            <a:ext cx="1242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endParaRPr/>
          </a:p>
        </p:txBody>
      </p:sp>
      <p:sp>
        <p:nvSpPr>
          <p:cNvPr id="735" name="Google Shape;735;p44"/>
          <p:cNvSpPr txBox="1"/>
          <p:nvPr/>
        </p:nvSpPr>
        <p:spPr>
          <a:xfrm>
            <a:off x="5183295" y="4454987"/>
            <a:ext cx="12137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endParaRPr/>
          </a:p>
        </p:txBody>
      </p:sp>
      <p:sp>
        <p:nvSpPr>
          <p:cNvPr id="736" name="Google Shape;736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5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3" name="Google Shape;74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5"/>
          <p:cNvSpPr txBox="1"/>
          <p:nvPr/>
        </p:nvSpPr>
        <p:spPr>
          <a:xfrm>
            <a:off x="0" y="5470969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 sz="4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45" name="Google Shape;745;p45" descr="Portapapel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3293" y="2657408"/>
            <a:ext cx="1350968" cy="135096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5"/>
          <p:cNvSpPr txBox="1"/>
          <p:nvPr/>
        </p:nvSpPr>
        <p:spPr>
          <a:xfrm>
            <a:off x="4389544" y="950530"/>
            <a:ext cx="7128945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Ingreso a la colección</a:t>
            </a:r>
            <a:endParaRPr sz="30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Información de colecta 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Copia de libreta de campo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TODO numerado (ejemplares / lotes)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Copia de permisos de colecta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Copia de proyecto (si existe)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Copia de la tarjeta de memoria de la cámara de fotos / grabadora de sonido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Copia de los tracks del GPS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Detalles del equipo utilizado</a:t>
            </a:r>
            <a:endParaRPr/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000"/>
              <a:buFont typeface="Arial"/>
              <a:buNone/>
            </a:pPr>
            <a:endParaRPr sz="2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000"/>
              <a:buFont typeface="Arial"/>
              <a:buNone/>
            </a:pPr>
            <a:endParaRPr sz="2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000"/>
              <a:buFont typeface="Arial"/>
              <a:buNone/>
            </a:pPr>
            <a:endParaRPr sz="2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000"/>
              <a:buFont typeface="Arial"/>
              <a:buNone/>
            </a:pPr>
            <a:endParaRPr sz="2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Entrada</a:t>
            </a:r>
            <a:r>
              <a:rPr lang="en-US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🡪 libro de entrada</a:t>
            </a:r>
            <a:endParaRPr sz="2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6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3" name="Google Shape;75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6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6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756" name="Google Shape;756;p46"/>
          <p:cNvSpPr txBox="1"/>
          <p:nvPr/>
        </p:nvSpPr>
        <p:spPr>
          <a:xfrm>
            <a:off x="6655790" y="112572"/>
            <a:ext cx="6533148" cy="55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Priorización y planeamiento</a:t>
            </a:r>
            <a:endParaRPr sz="2600" b="1" i="0" u="none" strike="noStrike" cap="none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46"/>
          <p:cNvSpPr txBox="1"/>
          <p:nvPr/>
        </p:nvSpPr>
        <p:spPr>
          <a:xfrm>
            <a:off x="4312831" y="1484241"/>
            <a:ext cx="1172451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None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¿Qué?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46"/>
          <p:cNvSpPr txBox="1"/>
          <p:nvPr/>
        </p:nvSpPr>
        <p:spPr>
          <a:xfrm>
            <a:off x="4312831" y="2220783"/>
            <a:ext cx="3644718" cy="55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None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¿Con cuánto detalle?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46"/>
          <p:cNvSpPr txBox="1"/>
          <p:nvPr/>
        </p:nvSpPr>
        <p:spPr>
          <a:xfrm>
            <a:off x="4339056" y="2999606"/>
            <a:ext cx="1756944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None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¿Cómo?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46"/>
          <p:cNvSpPr txBox="1"/>
          <p:nvPr/>
        </p:nvSpPr>
        <p:spPr>
          <a:xfrm>
            <a:off x="4339056" y="3844139"/>
            <a:ext cx="3765994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None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¿Con qué recursos?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7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7" name="Google Shape;76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7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7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770" name="Google Shape;770;p47"/>
          <p:cNvSpPr txBox="1"/>
          <p:nvPr/>
        </p:nvSpPr>
        <p:spPr>
          <a:xfrm>
            <a:off x="6655790" y="112572"/>
            <a:ext cx="6533148" cy="55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Priorización y planeamiento</a:t>
            </a:r>
            <a:endParaRPr sz="2600" b="1" i="0" u="none" strike="noStrike" cap="none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47"/>
          <p:cNvSpPr txBox="1"/>
          <p:nvPr/>
        </p:nvSpPr>
        <p:spPr>
          <a:xfrm>
            <a:off x="4216971" y="1303116"/>
            <a:ext cx="5858362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Thin"/>
              <a:buNone/>
            </a:pPr>
            <a:r>
              <a:rPr lang="en-US" sz="2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Depende de los </a:t>
            </a:r>
            <a:r>
              <a:rPr lang="en-US"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 particulares</a:t>
            </a:r>
            <a:endParaRPr sz="2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47"/>
          <p:cNvSpPr txBox="1"/>
          <p:nvPr/>
        </p:nvSpPr>
        <p:spPr>
          <a:xfrm>
            <a:off x="4216970" y="2556388"/>
            <a:ext cx="7975029" cy="299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Thin"/>
              <a:buNone/>
            </a:pPr>
            <a:r>
              <a:rPr lang="en-US" sz="2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Es necesario: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271463" marR="0" lvl="0" indent="-27146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Conocer la </a:t>
            </a:r>
            <a:r>
              <a:rPr lang="en-US"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situación de los datos</a:t>
            </a:r>
            <a:endParaRPr sz="2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1463" marR="0" lvl="0" indent="-27146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600"/>
              <a:buFont typeface="Arial"/>
              <a:buChar char="•"/>
            </a:pPr>
            <a:r>
              <a:rPr lang="en-US"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Evaluar</a:t>
            </a:r>
            <a:r>
              <a:rPr lang="en-US" sz="2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costo-beneficio de los procesos necesarios</a:t>
            </a:r>
            <a:endParaRPr sz="2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8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9" name="Google Shape;77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8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48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782" name="Google Shape;782;p48"/>
          <p:cNvSpPr txBox="1"/>
          <p:nvPr/>
        </p:nvSpPr>
        <p:spPr>
          <a:xfrm>
            <a:off x="6655790" y="112572"/>
            <a:ext cx="6533148" cy="55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Priorización y planeamiento</a:t>
            </a:r>
            <a:endParaRPr sz="2600" b="1" i="0" u="none" strike="noStrike" cap="none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48"/>
          <p:cNvSpPr txBox="1"/>
          <p:nvPr/>
        </p:nvSpPr>
        <p:spPr>
          <a:xfrm>
            <a:off x="4044326" y="4056432"/>
            <a:ext cx="9930034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1800"/>
              <a:buFont typeface="Roboto"/>
              <a:buNone/>
            </a:pPr>
            <a:r>
              <a:rPr lang="en-US" sz="18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No reinventar procesos </a:t>
            </a: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(utilizar lo que ya existe y que han probado ser útiles)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48"/>
          <p:cNvSpPr txBox="1"/>
          <p:nvPr/>
        </p:nvSpPr>
        <p:spPr>
          <a:xfrm>
            <a:off x="4044326" y="3291340"/>
            <a:ext cx="7704096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Utilizar</a:t>
            </a:r>
            <a:r>
              <a:rPr lang="en-US" sz="1800" b="1">
                <a:solidFill>
                  <a:srgbClr val="21216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herramientas conocidas</a:t>
            </a:r>
            <a:endParaRPr sz="1800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48"/>
          <p:cNvSpPr txBox="1"/>
          <p:nvPr/>
        </p:nvSpPr>
        <p:spPr>
          <a:xfrm>
            <a:off x="4044326" y="1152590"/>
            <a:ext cx="4423379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 </a:t>
            </a:r>
            <a:r>
              <a:rPr lang="en-US" sz="18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REALISTA</a:t>
            </a: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 los objetivos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48"/>
          <p:cNvSpPr txBox="1"/>
          <p:nvPr/>
        </p:nvSpPr>
        <p:spPr>
          <a:xfrm>
            <a:off x="4044326" y="2563209"/>
            <a:ext cx="7551696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Tener</a:t>
            </a:r>
            <a:r>
              <a:rPr lang="en-US" sz="1800" b="1">
                <a:solidFill>
                  <a:srgbClr val="21216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planes de contingencia</a:t>
            </a:r>
            <a:endParaRPr sz="1800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48"/>
          <p:cNvSpPr txBox="1"/>
          <p:nvPr/>
        </p:nvSpPr>
        <p:spPr>
          <a:xfrm>
            <a:off x="4044326" y="1810692"/>
            <a:ext cx="7229962" cy="43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1800"/>
              <a:buFont typeface="Roboto"/>
              <a:buNone/>
            </a:pPr>
            <a:r>
              <a:rPr lang="en-US" sz="18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Planear e integrar </a:t>
            </a: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cada paso en función del objetivo general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48"/>
          <p:cNvSpPr txBox="1"/>
          <p:nvPr/>
        </p:nvSpPr>
        <p:spPr>
          <a:xfrm>
            <a:off x="4027393" y="4885216"/>
            <a:ext cx="9930034" cy="42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Explorar </a:t>
            </a:r>
            <a:r>
              <a:rPr lang="en-US" sz="18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priori</a:t>
            </a: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estrategias “no convencionales”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9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5" name="Google Shape;79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9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49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798" name="Google Shape;798;p49"/>
          <p:cNvSpPr txBox="1"/>
          <p:nvPr/>
        </p:nvSpPr>
        <p:spPr>
          <a:xfrm>
            <a:off x="6655790" y="112572"/>
            <a:ext cx="6533148" cy="55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Priorización y planeamiento</a:t>
            </a:r>
            <a:endParaRPr sz="2600" b="1" i="0" u="none" strike="noStrike" cap="none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49"/>
          <p:cNvSpPr txBox="1"/>
          <p:nvPr/>
        </p:nvSpPr>
        <p:spPr>
          <a:xfrm>
            <a:off x="4044326" y="667848"/>
            <a:ext cx="9930034" cy="42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Explorar </a:t>
            </a:r>
            <a:r>
              <a:rPr lang="en-US" sz="18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priori</a:t>
            </a: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estrategias “no convencionales”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0" name="Google Shape;800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0557" y="3584501"/>
            <a:ext cx="5814770" cy="262564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801" name="Google Shape;801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90557" y="1223223"/>
            <a:ext cx="5814770" cy="215792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0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8" name="Google Shape;80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0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0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811" name="Google Shape;811;p50"/>
          <p:cNvSpPr txBox="1"/>
          <p:nvPr/>
        </p:nvSpPr>
        <p:spPr>
          <a:xfrm>
            <a:off x="6655790" y="112572"/>
            <a:ext cx="6533148" cy="55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Priorización y planeamiento</a:t>
            </a:r>
            <a:endParaRPr sz="2600" b="1" i="0" u="none" strike="noStrike" cap="none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50"/>
          <p:cNvSpPr txBox="1"/>
          <p:nvPr/>
        </p:nvSpPr>
        <p:spPr>
          <a:xfrm>
            <a:off x="4044326" y="922629"/>
            <a:ext cx="9930034" cy="42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Explorar </a:t>
            </a:r>
            <a:r>
              <a:rPr lang="en-US" sz="18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priori</a:t>
            </a: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estrategias “no convencionales”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3" name="Google Shape;813;p50"/>
          <p:cNvPicPr preferRelativeResize="0"/>
          <p:nvPr/>
        </p:nvPicPr>
        <p:blipFill rotWithShape="1">
          <a:blip r:embed="rId5">
            <a:alphaModFix/>
          </a:blip>
          <a:srcRect l="5170" t="20526" r="7814" b="25419"/>
          <a:stretch/>
        </p:blipFill>
        <p:spPr>
          <a:xfrm>
            <a:off x="4610085" y="1616503"/>
            <a:ext cx="6993467" cy="24425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814" name="Google Shape;814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3721" y="5243466"/>
            <a:ext cx="2220200" cy="92968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815" name="Google Shape;815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90188" y="4277492"/>
            <a:ext cx="5514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90672" y="5569792"/>
            <a:ext cx="4679595" cy="37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1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3" name="Google Shape;82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1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1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826" name="Google Shape;826;p51"/>
          <p:cNvSpPr txBox="1"/>
          <p:nvPr/>
        </p:nvSpPr>
        <p:spPr>
          <a:xfrm>
            <a:off x="6655790" y="112572"/>
            <a:ext cx="6533148" cy="55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Priorización y planeamiento</a:t>
            </a:r>
            <a:endParaRPr sz="2600" b="1" i="0" u="none" strike="noStrike" cap="none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7" name="Google Shape;82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6300" y="2127026"/>
            <a:ext cx="21717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40447" y="2096921"/>
            <a:ext cx="3105322" cy="3105322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1"/>
          <p:cNvSpPr txBox="1"/>
          <p:nvPr/>
        </p:nvSpPr>
        <p:spPr>
          <a:xfrm>
            <a:off x="4044326" y="922629"/>
            <a:ext cx="9930034" cy="42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Explorar </a:t>
            </a:r>
            <a:r>
              <a:rPr lang="en-US" sz="18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priori</a:t>
            </a:r>
            <a:r>
              <a:rPr lang="en-US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estrategias “no convencionales”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0" y="447"/>
            <a:ext cx="4044326" cy="641305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0" y="4460721"/>
            <a:ext cx="40443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CESP</a:t>
            </a:r>
            <a:r>
              <a:rPr lang="en-US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2020-018</a:t>
            </a:r>
            <a:endParaRPr/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39" y="5536652"/>
            <a:ext cx="3019164" cy="62187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/>
          <p:nvPr/>
        </p:nvSpPr>
        <p:spPr>
          <a:xfrm>
            <a:off x="4367463" y="416367"/>
            <a:ext cx="736332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B6B42"/>
                </a:solidFill>
                <a:latin typeface="Roboto Medium"/>
                <a:ea typeface="Roboto Medium"/>
                <a:cs typeface="Roboto Medium"/>
                <a:sym typeface="Roboto Medium"/>
              </a:rPr>
              <a:t>Mejorando la calidad de datos sobre biodiversidad en Latinoamérica: </a:t>
            </a:r>
            <a:r>
              <a:rPr lang="en-US" sz="20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documentación de buenas prácticas para los flujos de trabajo y ciclos de vida de los datos</a:t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4367463" y="3148360"/>
            <a:ext cx="73633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 30 de noviembre de 2020 - 30 de abril de 2022  	</a:t>
            </a:r>
            <a:r>
              <a:rPr lang="en-US" sz="14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-US" sz="14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14,735 + </a:t>
            </a:r>
            <a:r>
              <a:rPr lang="en-US" sz="14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-US" sz="14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 37.500</a:t>
            </a:r>
            <a:endParaRPr/>
          </a:p>
        </p:txBody>
      </p:sp>
      <p:pic>
        <p:nvPicPr>
          <p:cNvPr id="138" name="Google Shape;138;p5" descr="Calendario diari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2369" y="3148360"/>
            <a:ext cx="316832" cy="31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 descr="Vultur gryphus Linnaeus, 1758"/>
          <p:cNvPicPr preferRelativeResize="0"/>
          <p:nvPr/>
        </p:nvPicPr>
        <p:blipFill rotWithShape="1">
          <a:blip r:embed="rId6">
            <a:alphaModFix/>
          </a:blip>
          <a:srcRect t="43888" b="24761"/>
          <a:stretch/>
        </p:blipFill>
        <p:spPr>
          <a:xfrm>
            <a:off x="4367463" y="1561971"/>
            <a:ext cx="7363326" cy="15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/>
          <p:nvPr/>
        </p:nvSpPr>
        <p:spPr>
          <a:xfrm>
            <a:off x="4367463" y="4046754"/>
            <a:ext cx="6096000" cy="152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Programa:</a:t>
            </a: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Capacity Enhancement Support Programme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Financiado por:</a:t>
            </a: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GBIF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Socios: </a:t>
            </a: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GBIF Argentina, GBIF Chile, GBIF México, VertNet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Líder de proyecto: </a:t>
            </a:r>
            <a:r>
              <a:rPr lang="en-US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GBIF Colombia</a:t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4367462" y="1561971"/>
            <a:ext cx="736332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Cóndor Andino (</a:t>
            </a:r>
            <a:r>
              <a:rPr lang="en-US" sz="7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Vultur gryphus</a:t>
            </a:r>
            <a:r>
              <a:rPr lang="en-US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), Quindío, Colombia. Foto 2019 Ma Alejandra Bedoya-Cañón via </a:t>
            </a:r>
            <a:r>
              <a:rPr lang="en-US" sz="7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iNaturalist Research-grade Observations</a:t>
            </a:r>
            <a:r>
              <a:rPr lang="en-US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licenciada bajo </a:t>
            </a:r>
            <a:r>
              <a:rPr lang="en-US" sz="7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 4.0</a:t>
            </a:r>
            <a:r>
              <a:rPr lang="en-US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5" descr="Piezas de rompecabeza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0349" y="1537971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2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6" name="Google Shape;83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2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2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839" name="Google Shape;839;p52"/>
          <p:cNvSpPr txBox="1"/>
          <p:nvPr/>
        </p:nvSpPr>
        <p:spPr>
          <a:xfrm>
            <a:off x="4806326" y="1919288"/>
            <a:ext cx="6014074" cy="271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Condensed Light"/>
              <a:buNone/>
            </a:pPr>
            <a:r>
              <a:rPr lang="en-US" sz="4400" b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Sistemas de base de datos</a:t>
            </a:r>
            <a:endParaRPr sz="4400" b="1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 b="1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Condensed Light"/>
              <a:buNone/>
            </a:pPr>
            <a:r>
              <a:rPr lang="en-US" sz="4400" b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 sz="4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3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6" name="Google Shape;84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3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53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849" name="Google Shape;849;p53"/>
          <p:cNvSpPr txBox="1"/>
          <p:nvPr/>
        </p:nvSpPr>
        <p:spPr>
          <a:xfrm>
            <a:off x="7992533" y="181864"/>
            <a:ext cx="41994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600"/>
              <a:buFont typeface="Roboto"/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Sistemas de base de datos</a:t>
            </a:r>
            <a:endParaRPr sz="2600" b="1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53"/>
          <p:cNvSpPr txBox="1"/>
          <p:nvPr/>
        </p:nvSpPr>
        <p:spPr>
          <a:xfrm>
            <a:off x="4160161" y="956054"/>
            <a:ext cx="7975029" cy="13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Thin"/>
              <a:buNone/>
            </a:pPr>
            <a:r>
              <a:rPr lang="en-US" sz="2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Ser útil al uso interno</a:t>
            </a:r>
            <a:endParaRPr sz="2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Thin"/>
              <a:buNone/>
            </a:pPr>
            <a:r>
              <a:rPr lang="en-US" sz="2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Ser útil al compartir datos</a:t>
            </a:r>
            <a:endParaRPr sz="2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851" name="Google Shape;851;p53" descr="Image result for many museum specimen labels"/>
          <p:cNvPicPr preferRelativeResize="0"/>
          <p:nvPr/>
        </p:nvPicPr>
        <p:blipFill rotWithShape="1">
          <a:blip r:embed="rId5">
            <a:alphaModFix/>
          </a:blip>
          <a:srcRect l="2716" t="1490" r="2815" b="2744"/>
          <a:stretch/>
        </p:blipFill>
        <p:spPr>
          <a:xfrm>
            <a:off x="6316340" y="2633666"/>
            <a:ext cx="3662669" cy="2017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852" name="Google Shape;852;p53"/>
          <p:cNvPicPr preferRelativeResize="0"/>
          <p:nvPr/>
        </p:nvPicPr>
        <p:blipFill rotWithShape="1">
          <a:blip r:embed="rId6">
            <a:alphaModFix/>
          </a:blip>
          <a:srcRect t="23846" r="3034" b="58517"/>
          <a:stretch/>
        </p:blipFill>
        <p:spPr>
          <a:xfrm>
            <a:off x="4680868" y="5193537"/>
            <a:ext cx="6588326" cy="72649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853" name="Google Shape;853;p53"/>
          <p:cNvPicPr preferRelativeResize="0"/>
          <p:nvPr/>
        </p:nvPicPr>
        <p:blipFill rotWithShape="1">
          <a:blip r:embed="rId7">
            <a:alphaModFix/>
          </a:blip>
          <a:srcRect l="34540" r="35583" b="20569"/>
          <a:stretch/>
        </p:blipFill>
        <p:spPr>
          <a:xfrm rot="-8302531">
            <a:off x="5241665" y="3206772"/>
            <a:ext cx="767836" cy="198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4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0" name="Google Shape;86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54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4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863" name="Google Shape;863;p54"/>
          <p:cNvSpPr txBox="1"/>
          <p:nvPr/>
        </p:nvSpPr>
        <p:spPr>
          <a:xfrm>
            <a:off x="7992533" y="181864"/>
            <a:ext cx="41994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600"/>
              <a:buFont typeface="Roboto"/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Sistemas de base de datos</a:t>
            </a:r>
            <a:endParaRPr sz="2600" b="1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4" name="Google Shape;864;p54"/>
          <p:cNvSpPr txBox="1"/>
          <p:nvPr/>
        </p:nvSpPr>
        <p:spPr>
          <a:xfrm>
            <a:off x="4389616" y="1284864"/>
            <a:ext cx="7311317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Condensed Light"/>
              <a:buNone/>
            </a:pPr>
            <a:r>
              <a:rPr lang="en-US" sz="2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Una vez que se escogió un Sistema…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Condensed Light"/>
              <a:buNone/>
            </a:pPr>
            <a:r>
              <a:rPr lang="en-US" sz="2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Procurar incorporar estándares en las bases (!)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Condensed Light"/>
              <a:buNone/>
            </a:pPr>
            <a:r>
              <a:rPr lang="en-US" sz="2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Vocabularios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Condensed Light"/>
              <a:buNone/>
            </a:pPr>
            <a:r>
              <a:rPr lang="en-US" sz="2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Identificadores</a:t>
            </a:r>
            <a:endParaRPr sz="2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Condensed Light"/>
              <a:buNone/>
            </a:pPr>
            <a:r>
              <a:rPr lang="en-US" sz="2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 a partir de acá, podemos comenzar a generar y perfeccionar nuestro </a:t>
            </a:r>
            <a:r>
              <a:rPr lang="en-US" sz="2600" b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protocolo de digitalización</a:t>
            </a:r>
            <a:endParaRPr sz="2600" b="1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0" y="447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Metodología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trabajo</a:t>
            </a:r>
            <a:endParaRPr/>
          </a:p>
        </p:txBody>
      </p:sp>
      <p:sp>
        <p:nvSpPr>
          <p:cNvPr id="151" name="Google Shape;151;p7"/>
          <p:cNvSpPr txBox="1"/>
          <p:nvPr/>
        </p:nvSpPr>
        <p:spPr>
          <a:xfrm>
            <a:off x="4389616" y="1386777"/>
            <a:ext cx="7381673" cy="444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5737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Serie de capítulos en línea tipo seminario (e-learning).</a:t>
            </a:r>
            <a:endParaRPr/>
          </a:p>
          <a:p>
            <a:pPr marL="8001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5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Max. 75 min.</a:t>
            </a:r>
            <a:endParaRPr/>
          </a:p>
          <a:p>
            <a:pPr marL="8001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5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Enfoque en buenas prácticas para mejorar la calidad de datos.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5737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Espacios para responder inquietudes en cada seminario.</a:t>
            </a:r>
            <a:endParaRPr/>
          </a:p>
          <a:p>
            <a:pPr marL="8001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5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Min 15 min.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5737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Consultorio de calidad de datos.</a:t>
            </a:r>
            <a:endParaRPr/>
          </a:p>
          <a:p>
            <a:pPr marL="8001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5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Max. 180 min.</a:t>
            </a:r>
            <a:endParaRPr/>
          </a:p>
          <a:p>
            <a:pPr marL="3429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5737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2" name="Google Shape;152;p7" descr="Probe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163" y="1386777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FEA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"/>
          <p:cNvSpPr/>
          <p:nvPr/>
        </p:nvSpPr>
        <p:spPr>
          <a:xfrm>
            <a:off x="0" y="447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172645" y="4712386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Consultorio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sz="48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6614" y="190097"/>
            <a:ext cx="4302270" cy="603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 descr="Lat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453" y="1822278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/>
          <p:nvPr/>
        </p:nvSpPr>
        <p:spPr>
          <a:xfrm>
            <a:off x="0" y="447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Certificado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participación</a:t>
            </a:r>
            <a:endParaRPr/>
          </a:p>
        </p:txBody>
      </p:sp>
      <p:sp>
        <p:nvSpPr>
          <p:cNvPr id="171" name="Google Shape;171;p9"/>
          <p:cNvSpPr txBox="1"/>
          <p:nvPr/>
        </p:nvSpPr>
        <p:spPr>
          <a:xfrm>
            <a:off x="4389616" y="2093207"/>
            <a:ext cx="7381673" cy="222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5737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Participación en el 100% de los seminario + consultorio de datos.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5737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se proporcionan certificados para una participación parcial o que no se realice bajo la metodología establecida para cada sesión.</a:t>
            </a:r>
            <a:endParaRPr/>
          </a:p>
        </p:txBody>
      </p:sp>
      <p:pic>
        <p:nvPicPr>
          <p:cNvPr id="172" name="Google Shape;172;p9" descr="Diplom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163" y="1655892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"/>
          <p:cNvSpPr/>
          <p:nvPr/>
        </p:nvSpPr>
        <p:spPr>
          <a:xfrm>
            <a:off x="0" y="447"/>
            <a:ext cx="4044326" cy="641305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facilitadores</a:t>
            </a:r>
            <a:endParaRPr/>
          </a:p>
        </p:txBody>
      </p:sp>
      <p:pic>
        <p:nvPicPr>
          <p:cNvPr id="181" name="Google Shape;181;p10" descr="Maestr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163" y="1404257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 descr="Anabella Pl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8554" y="1448237"/>
            <a:ext cx="1679232" cy="167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 descr="Camila Pla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72361" y="1453637"/>
            <a:ext cx="1679232" cy="167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 descr="Dairo Escoba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01138" y="3664134"/>
            <a:ext cx="1679232" cy="167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 descr="Paula Zermogli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38554" y="3666102"/>
            <a:ext cx="1679232" cy="167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03512" y="1453637"/>
            <a:ext cx="1679232" cy="167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 descr="Liliana Lara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09099" y="3664134"/>
            <a:ext cx="1681200" cy="16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907093" y="2681891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445799" y="4894611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73286" y="4900834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438244" y="2682146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935870" y="4900167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73286" y="2688369"/>
            <a:ext cx="4445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4738554" y="3080446"/>
            <a:ext cx="16753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Anabela Plos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7214958" y="3080446"/>
            <a:ext cx="16753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Diana Hernández</a:t>
            </a:r>
            <a:endParaRPr/>
          </a:p>
        </p:txBody>
      </p:sp>
      <p:sp>
        <p:nvSpPr>
          <p:cNvPr id="196" name="Google Shape;196;p10"/>
          <p:cNvSpPr txBox="1"/>
          <p:nvPr/>
        </p:nvSpPr>
        <p:spPr>
          <a:xfrm>
            <a:off x="9705029" y="3078421"/>
            <a:ext cx="16753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Camila Plata</a:t>
            </a:r>
            <a:endParaRPr/>
          </a:p>
        </p:txBody>
      </p:sp>
      <p:sp>
        <p:nvSpPr>
          <p:cNvPr id="197" name="Google Shape;197;p10"/>
          <p:cNvSpPr txBox="1"/>
          <p:nvPr/>
        </p:nvSpPr>
        <p:spPr>
          <a:xfrm>
            <a:off x="4738554" y="5339111"/>
            <a:ext cx="16753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Paula Zermoglio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7214958" y="5339111"/>
            <a:ext cx="16753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Liliana Lara</a:t>
            </a:r>
            <a:endParaRPr/>
          </a:p>
        </p:txBody>
      </p:sp>
      <p:sp>
        <p:nvSpPr>
          <p:cNvPr id="199" name="Google Shape;199;p10"/>
          <p:cNvSpPr txBox="1"/>
          <p:nvPr/>
        </p:nvSpPr>
        <p:spPr>
          <a:xfrm>
            <a:off x="9672361" y="5335876"/>
            <a:ext cx="16753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Dairo Escobar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2079</Words>
  <Application>Microsoft Macintosh PowerPoint</Application>
  <PresentationFormat>Panorámica</PresentationFormat>
  <Paragraphs>600</Paragraphs>
  <Slides>52</Slides>
  <Notes>52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1" baseType="lpstr">
      <vt:lpstr>Roboto Light</vt:lpstr>
      <vt:lpstr>Roboto</vt:lpstr>
      <vt:lpstr>Calibri</vt:lpstr>
      <vt:lpstr>Arial</vt:lpstr>
      <vt:lpstr>Roboto Black</vt:lpstr>
      <vt:lpstr>Roboto Condensed Light</vt:lpstr>
      <vt:lpstr>Roboto Thin</vt:lpstr>
      <vt:lpstr>Roboto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BUENAS PRÁCTICAS PARA LA TOMA DE DATOS</vt:lpstr>
      <vt:lpstr>Cadena de la información</vt:lpstr>
      <vt:lpstr>Flujo de Datos</vt:lpstr>
      <vt:lpstr>Flujo de Datos</vt:lpstr>
      <vt:lpstr>Presentación de PowerPoint</vt:lpstr>
      <vt:lpstr>Flujo de Datos</vt:lpstr>
      <vt:lpstr>Flujo de Datos</vt:lpstr>
      <vt:lpstr>Flujo de Datos</vt:lpstr>
      <vt:lpstr>Presentación de PowerPoint</vt:lpstr>
      <vt:lpstr>Presentación de PowerPoint</vt:lpstr>
      <vt:lpstr>Flujo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Flujo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Flujo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1</cp:revision>
  <dcterms:created xsi:type="dcterms:W3CDTF">2021-11-04T23:51:30Z</dcterms:created>
  <dcterms:modified xsi:type="dcterms:W3CDTF">2022-12-28T22:55:36Z</dcterms:modified>
</cp:coreProperties>
</file>